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7" r:id="rId3"/>
    <p:sldId id="300" r:id="rId4"/>
    <p:sldId id="278" r:id="rId5"/>
    <p:sldId id="284" r:id="rId6"/>
    <p:sldId id="283" r:id="rId7"/>
    <p:sldId id="286" r:id="rId8"/>
    <p:sldId id="304" r:id="rId9"/>
    <p:sldId id="305" r:id="rId10"/>
    <p:sldId id="287" r:id="rId11"/>
    <p:sldId id="258" r:id="rId12"/>
    <p:sldId id="288" r:id="rId13"/>
    <p:sldId id="302" r:id="rId14"/>
    <p:sldId id="303" r:id="rId15"/>
    <p:sldId id="292" r:id="rId16"/>
    <p:sldId id="306" r:id="rId17"/>
    <p:sldId id="307" r:id="rId18"/>
    <p:sldId id="308" r:id="rId19"/>
    <p:sldId id="294" r:id="rId20"/>
    <p:sldId id="296" r:id="rId21"/>
    <p:sldId id="297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40041"/>
    <a:srgbClr val="990033"/>
    <a:srgbClr val="9E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37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4259F-A8A5-4C83-A662-2D8A4D9105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5F8533-38AF-42A7-AE48-DD1AE3E9DC9A}">
      <dgm:prSet phldrT="[Текст]" phldr="1"/>
      <dgm:spPr>
        <a:solidFill>
          <a:schemeClr val="bg1"/>
        </a:solidFill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6D60C57B-3979-41D5-8797-C6BCAACECDD4}" type="parTrans" cxnId="{85107FE3-A276-4D2D-A466-C5124FEBA9C4}">
      <dgm:prSet/>
      <dgm:spPr/>
      <dgm:t>
        <a:bodyPr/>
        <a:lstStyle/>
        <a:p>
          <a:endParaRPr lang="ru-RU"/>
        </a:p>
      </dgm:t>
    </dgm:pt>
    <dgm:pt modelId="{5186936C-70C5-47D4-B738-DD25FA96001E}" type="sibTrans" cxnId="{85107FE3-A276-4D2D-A466-C5124FEBA9C4}">
      <dgm:prSet/>
      <dgm:spPr/>
      <dgm:t>
        <a:bodyPr/>
        <a:lstStyle/>
        <a:p>
          <a:endParaRPr lang="ru-RU"/>
        </a:p>
      </dgm:t>
    </dgm:pt>
    <dgm:pt modelId="{A1CD3E7A-8E79-4E96-8C1D-2555D53CEB70}">
      <dgm:prSet phldrT="[Текст]" custT="1"/>
      <dgm:spPr/>
      <dgm:t>
        <a:bodyPr/>
        <a:lstStyle/>
        <a:p>
          <a:pPr rtl="0"/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Содержательный - представления ребенка об окружающем мире</a:t>
          </a:r>
          <a:endParaRPr lang="ru-RU" sz="2400" dirty="0"/>
        </a:p>
      </dgm:t>
    </dgm:pt>
    <dgm:pt modelId="{A179A88B-58F5-40E7-A894-4ABDD65F82A6}" type="parTrans" cxnId="{51150B0A-C383-4751-93FF-D20B0C69C06C}">
      <dgm:prSet/>
      <dgm:spPr/>
      <dgm:t>
        <a:bodyPr/>
        <a:lstStyle/>
        <a:p>
          <a:endParaRPr lang="ru-RU"/>
        </a:p>
      </dgm:t>
    </dgm:pt>
    <dgm:pt modelId="{38A685ED-CE20-4E6F-B660-665051C90989}" type="sibTrans" cxnId="{51150B0A-C383-4751-93FF-D20B0C69C06C}">
      <dgm:prSet/>
      <dgm:spPr/>
      <dgm:t>
        <a:bodyPr/>
        <a:lstStyle/>
        <a:p>
          <a:endParaRPr lang="ru-RU"/>
        </a:p>
      </dgm:t>
    </dgm:pt>
    <dgm:pt modelId="{95D66650-1860-4C8C-9450-824E2C914CD0}">
      <dgm:prSet phldrT="[Текст]" phldr="1"/>
      <dgm:spPr>
        <a:solidFill>
          <a:srgbClr val="3333CC"/>
        </a:solidFill>
      </dgm:spPr>
      <dgm:t>
        <a:bodyPr/>
        <a:lstStyle/>
        <a:p>
          <a:endParaRPr lang="ru-RU" dirty="0"/>
        </a:p>
      </dgm:t>
    </dgm:pt>
    <dgm:pt modelId="{BE22304A-6A49-4B94-996D-0676D851F61A}" type="parTrans" cxnId="{C0AC1EBF-0B96-48B1-A7E9-A96FC7131791}">
      <dgm:prSet/>
      <dgm:spPr/>
      <dgm:t>
        <a:bodyPr/>
        <a:lstStyle/>
        <a:p>
          <a:endParaRPr lang="ru-RU"/>
        </a:p>
      </dgm:t>
    </dgm:pt>
    <dgm:pt modelId="{537300A8-95B6-4F44-9A35-F9DF535825FD}" type="sibTrans" cxnId="{C0AC1EBF-0B96-48B1-A7E9-A96FC7131791}">
      <dgm:prSet/>
      <dgm:spPr/>
      <dgm:t>
        <a:bodyPr/>
        <a:lstStyle/>
        <a:p>
          <a:endParaRPr lang="ru-RU"/>
        </a:p>
      </dgm:t>
    </dgm:pt>
    <dgm:pt modelId="{5B1C97EA-AE46-48F2-95E0-6181B54BB9FB}">
      <dgm:prSet phldrT="[Текст]" custT="1"/>
      <dgm:spPr/>
      <dgm:t>
        <a:bodyPr/>
        <a:lstStyle/>
        <a:p>
          <a:r>
            <a:rPr lang="ru-RU" sz="2400" b="1" dirty="0" smtClean="0"/>
            <a:t>Эмоционально-побудительный - эмоционально-положительные чувства ребенка к окружающему миру, его отношение к полученным знаниям</a:t>
          </a:r>
          <a:endParaRPr lang="ru-RU" sz="2400" dirty="0"/>
        </a:p>
      </dgm:t>
    </dgm:pt>
    <dgm:pt modelId="{9996B19E-4829-49F9-9A0A-FECD13478CFA}" type="parTrans" cxnId="{93FC4F65-A516-49A4-B9B7-F3897F86884F}">
      <dgm:prSet/>
      <dgm:spPr/>
      <dgm:t>
        <a:bodyPr/>
        <a:lstStyle/>
        <a:p>
          <a:endParaRPr lang="ru-RU"/>
        </a:p>
      </dgm:t>
    </dgm:pt>
    <dgm:pt modelId="{1E1AC215-A2FB-421F-820A-5C0FC3785C72}" type="sibTrans" cxnId="{93FC4F65-A516-49A4-B9B7-F3897F86884F}">
      <dgm:prSet/>
      <dgm:spPr/>
      <dgm:t>
        <a:bodyPr/>
        <a:lstStyle/>
        <a:p>
          <a:endParaRPr lang="ru-RU"/>
        </a:p>
      </dgm:t>
    </dgm:pt>
    <dgm:pt modelId="{1BBC71D5-0BFC-4DA4-9D4A-2F5E10615E5C}">
      <dgm:prSet phldrT="[Текст]" phldr="1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E3F5860B-1EAE-45FC-B92F-FBF5C497D878}" type="parTrans" cxnId="{B31667B5-2CE8-4E70-9BEB-EC92D656B037}">
      <dgm:prSet/>
      <dgm:spPr/>
      <dgm:t>
        <a:bodyPr/>
        <a:lstStyle/>
        <a:p>
          <a:endParaRPr lang="ru-RU"/>
        </a:p>
      </dgm:t>
    </dgm:pt>
    <dgm:pt modelId="{66789DE2-EBA8-46B8-8B85-8E167AB14205}" type="sibTrans" cxnId="{B31667B5-2CE8-4E70-9BEB-EC92D656B037}">
      <dgm:prSet/>
      <dgm:spPr/>
      <dgm:t>
        <a:bodyPr/>
        <a:lstStyle/>
        <a:p>
          <a:endParaRPr lang="ru-RU"/>
        </a:p>
      </dgm:t>
    </dgm:pt>
    <dgm:pt modelId="{88B00157-5AA3-4EF3-BAAF-23506F5219CD}">
      <dgm:prSet phldrT="[Текст]" custT="1"/>
      <dgm:spPr/>
      <dgm:t>
        <a:bodyPr/>
        <a:lstStyle/>
        <a:p>
          <a:endParaRPr lang="ru-RU" sz="2000" dirty="0"/>
        </a:p>
      </dgm:t>
    </dgm:pt>
    <dgm:pt modelId="{8A23848B-9A0E-4799-A2D4-31B78F5CD519}" type="parTrans" cxnId="{B21D3986-B9C2-4407-81D1-CFA6A2F770FB}">
      <dgm:prSet/>
      <dgm:spPr/>
      <dgm:t>
        <a:bodyPr/>
        <a:lstStyle/>
        <a:p>
          <a:endParaRPr lang="ru-RU"/>
        </a:p>
      </dgm:t>
    </dgm:pt>
    <dgm:pt modelId="{40C9E8B1-A14F-41DA-A96A-1496120CCB49}" type="sibTrans" cxnId="{B21D3986-B9C2-4407-81D1-CFA6A2F770FB}">
      <dgm:prSet/>
      <dgm:spPr/>
      <dgm:t>
        <a:bodyPr/>
        <a:lstStyle/>
        <a:p>
          <a:endParaRPr lang="ru-RU"/>
        </a:p>
      </dgm:t>
    </dgm:pt>
    <dgm:pt modelId="{7327A803-F388-4E4F-8260-9CF8F943650B}">
      <dgm:prSet custT="1"/>
      <dgm:spPr/>
      <dgm:t>
        <a:bodyPr/>
        <a:lstStyle/>
        <a:p>
          <a:r>
            <a:rPr lang="ru-RU" sz="2400" b="1" dirty="0" err="1" smtClean="0"/>
            <a:t>Деятельностный</a:t>
          </a:r>
          <a:r>
            <a:rPr lang="ru-RU" sz="2400" b="1" dirty="0" smtClean="0"/>
            <a:t> - отражение отношения к миру в деятельности, в поведении, в поступках ребенка</a:t>
          </a:r>
          <a:endParaRPr lang="ru-RU" sz="2000" dirty="0"/>
        </a:p>
      </dgm:t>
    </dgm:pt>
    <dgm:pt modelId="{8A192EFF-8B47-452C-A2AE-83173270C842}" type="parTrans" cxnId="{B0E46334-DB5C-4332-A7A1-E935956E178B}">
      <dgm:prSet/>
      <dgm:spPr/>
      <dgm:t>
        <a:bodyPr/>
        <a:lstStyle/>
        <a:p>
          <a:endParaRPr lang="ru-RU"/>
        </a:p>
      </dgm:t>
    </dgm:pt>
    <dgm:pt modelId="{C8D2A2FE-8629-4493-BD54-028D9158FA3E}" type="sibTrans" cxnId="{B0E46334-DB5C-4332-A7A1-E935956E178B}">
      <dgm:prSet/>
      <dgm:spPr/>
      <dgm:t>
        <a:bodyPr/>
        <a:lstStyle/>
        <a:p>
          <a:endParaRPr lang="ru-RU"/>
        </a:p>
      </dgm:t>
    </dgm:pt>
    <dgm:pt modelId="{E3A30692-561E-4ABE-A2D4-B3A88CF7593E}">
      <dgm:prSet phldrT="[Текст]" custT="1"/>
      <dgm:spPr/>
      <dgm:t>
        <a:bodyPr/>
        <a:lstStyle/>
        <a:p>
          <a:endParaRPr lang="ru-RU" sz="2000" dirty="0"/>
        </a:p>
      </dgm:t>
    </dgm:pt>
    <dgm:pt modelId="{B34F9568-9325-4ABB-B37A-CD7C57B7B875}" type="parTrans" cxnId="{6C2CE7A4-8BA2-4B1A-B041-8F80601DBA36}">
      <dgm:prSet/>
      <dgm:spPr/>
      <dgm:t>
        <a:bodyPr/>
        <a:lstStyle/>
        <a:p>
          <a:endParaRPr lang="ru-RU"/>
        </a:p>
      </dgm:t>
    </dgm:pt>
    <dgm:pt modelId="{E84F15BA-C4AF-4AAC-9314-17CA83BBEB22}" type="sibTrans" cxnId="{6C2CE7A4-8BA2-4B1A-B041-8F80601DBA36}">
      <dgm:prSet/>
      <dgm:spPr/>
      <dgm:t>
        <a:bodyPr/>
        <a:lstStyle/>
        <a:p>
          <a:endParaRPr lang="ru-RU"/>
        </a:p>
      </dgm:t>
    </dgm:pt>
    <dgm:pt modelId="{8686D5D5-13AA-4B02-B9D7-8E1E5C2202DE}" type="pres">
      <dgm:prSet presAssocID="{7964259F-A8A5-4C83-A662-2D8A4D9105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8785A2-2BFC-44E2-B539-22DCA1D9C410}" type="pres">
      <dgm:prSet presAssocID="{CE5F8533-38AF-42A7-AE48-DD1AE3E9DC9A}" presName="composite" presStyleCnt="0"/>
      <dgm:spPr/>
    </dgm:pt>
    <dgm:pt modelId="{8DC67C07-230E-46F7-A5B5-0A46A7CC6313}" type="pres">
      <dgm:prSet presAssocID="{CE5F8533-38AF-42A7-AE48-DD1AE3E9DC9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D9CAA-C043-48A2-B042-35C8CC1BE13A}" type="pres">
      <dgm:prSet presAssocID="{CE5F8533-38AF-42A7-AE48-DD1AE3E9DC9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14FAA-DDE1-4B82-BA9C-51752F6391F2}" type="pres">
      <dgm:prSet presAssocID="{5186936C-70C5-47D4-B738-DD25FA96001E}" presName="sp" presStyleCnt="0"/>
      <dgm:spPr/>
    </dgm:pt>
    <dgm:pt modelId="{F5DE516E-B2E3-45C4-8775-8269A7349439}" type="pres">
      <dgm:prSet presAssocID="{95D66650-1860-4C8C-9450-824E2C914CD0}" presName="composite" presStyleCnt="0"/>
      <dgm:spPr/>
    </dgm:pt>
    <dgm:pt modelId="{1C74499A-C045-49B2-B995-2446685A0861}" type="pres">
      <dgm:prSet presAssocID="{95D66650-1860-4C8C-9450-824E2C914CD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DC5A0-2157-4C37-9561-7D2958365A6E}" type="pres">
      <dgm:prSet presAssocID="{95D66650-1860-4C8C-9450-824E2C914CD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883CB-058C-4C46-BFC6-2DE4D9D980F9}" type="pres">
      <dgm:prSet presAssocID="{537300A8-95B6-4F44-9A35-F9DF535825FD}" presName="sp" presStyleCnt="0"/>
      <dgm:spPr/>
    </dgm:pt>
    <dgm:pt modelId="{2A27F0B2-C3AD-4106-8A9C-11FE6BE43363}" type="pres">
      <dgm:prSet presAssocID="{1BBC71D5-0BFC-4DA4-9D4A-2F5E10615E5C}" presName="composite" presStyleCnt="0"/>
      <dgm:spPr/>
    </dgm:pt>
    <dgm:pt modelId="{C8EAD84E-1DA5-4CCD-87F6-1AC7871D421F}" type="pres">
      <dgm:prSet presAssocID="{1BBC71D5-0BFC-4DA4-9D4A-2F5E10615E5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AB567-8230-4041-A1F2-95C3562E7703}" type="pres">
      <dgm:prSet presAssocID="{1BBC71D5-0BFC-4DA4-9D4A-2F5E10615E5C}" presName="descendantText" presStyleLbl="alignAcc1" presStyleIdx="2" presStyleCnt="3" custLinFactNeighborX="172" custLinFactNeighborY="2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43636B-5592-4DAD-83E2-8923DE5A540C}" type="presOf" srcId="{95D66650-1860-4C8C-9450-824E2C914CD0}" destId="{1C74499A-C045-49B2-B995-2446685A0861}" srcOrd="0" destOrd="0" presId="urn:microsoft.com/office/officeart/2005/8/layout/chevron2"/>
    <dgm:cxn modelId="{4FFE6CB3-30C2-43AB-8252-1E2DB5A5FDF1}" type="presOf" srcId="{1BBC71D5-0BFC-4DA4-9D4A-2F5E10615E5C}" destId="{C8EAD84E-1DA5-4CCD-87F6-1AC7871D421F}" srcOrd="0" destOrd="0" presId="urn:microsoft.com/office/officeart/2005/8/layout/chevron2"/>
    <dgm:cxn modelId="{B31667B5-2CE8-4E70-9BEB-EC92D656B037}" srcId="{7964259F-A8A5-4C83-A662-2D8A4D91052A}" destId="{1BBC71D5-0BFC-4DA4-9D4A-2F5E10615E5C}" srcOrd="2" destOrd="0" parTransId="{E3F5860B-1EAE-45FC-B92F-FBF5C497D878}" sibTransId="{66789DE2-EBA8-46B8-8B85-8E167AB14205}"/>
    <dgm:cxn modelId="{B0E46334-DB5C-4332-A7A1-E935956E178B}" srcId="{1BBC71D5-0BFC-4DA4-9D4A-2F5E10615E5C}" destId="{7327A803-F388-4E4F-8260-9CF8F943650B}" srcOrd="1" destOrd="0" parTransId="{8A192EFF-8B47-452C-A2AE-83173270C842}" sibTransId="{C8D2A2FE-8629-4493-BD54-028D9158FA3E}"/>
    <dgm:cxn modelId="{9EC3A2DF-53F7-4D8A-8164-71B801C0F1AC}" type="presOf" srcId="{88B00157-5AA3-4EF3-BAAF-23506F5219CD}" destId="{018AB567-8230-4041-A1F2-95C3562E7703}" srcOrd="0" destOrd="0" presId="urn:microsoft.com/office/officeart/2005/8/layout/chevron2"/>
    <dgm:cxn modelId="{7C45DC7B-0497-4952-AA21-524C12F45544}" type="presOf" srcId="{A1CD3E7A-8E79-4E96-8C1D-2555D53CEB70}" destId="{AD8D9CAA-C043-48A2-B042-35C8CC1BE13A}" srcOrd="0" destOrd="0" presId="urn:microsoft.com/office/officeart/2005/8/layout/chevron2"/>
    <dgm:cxn modelId="{B7AEE196-C1D0-46FA-AA71-1D560F96746A}" type="presOf" srcId="{5B1C97EA-AE46-48F2-95E0-6181B54BB9FB}" destId="{657DC5A0-2157-4C37-9561-7D2958365A6E}" srcOrd="0" destOrd="0" presId="urn:microsoft.com/office/officeart/2005/8/layout/chevron2"/>
    <dgm:cxn modelId="{B21D3986-B9C2-4407-81D1-CFA6A2F770FB}" srcId="{1BBC71D5-0BFC-4DA4-9D4A-2F5E10615E5C}" destId="{88B00157-5AA3-4EF3-BAAF-23506F5219CD}" srcOrd="0" destOrd="0" parTransId="{8A23848B-9A0E-4799-A2D4-31B78F5CD519}" sibTransId="{40C9E8B1-A14F-41DA-A96A-1496120CCB49}"/>
    <dgm:cxn modelId="{C0AC1EBF-0B96-48B1-A7E9-A96FC7131791}" srcId="{7964259F-A8A5-4C83-A662-2D8A4D91052A}" destId="{95D66650-1860-4C8C-9450-824E2C914CD0}" srcOrd="1" destOrd="0" parTransId="{BE22304A-6A49-4B94-996D-0676D851F61A}" sibTransId="{537300A8-95B6-4F44-9A35-F9DF535825FD}"/>
    <dgm:cxn modelId="{85107FE3-A276-4D2D-A466-C5124FEBA9C4}" srcId="{7964259F-A8A5-4C83-A662-2D8A4D91052A}" destId="{CE5F8533-38AF-42A7-AE48-DD1AE3E9DC9A}" srcOrd="0" destOrd="0" parTransId="{6D60C57B-3979-41D5-8797-C6BCAACECDD4}" sibTransId="{5186936C-70C5-47D4-B738-DD25FA96001E}"/>
    <dgm:cxn modelId="{BC877750-81A4-47DB-99FE-8AF904E87F94}" type="presOf" srcId="{CE5F8533-38AF-42A7-AE48-DD1AE3E9DC9A}" destId="{8DC67C07-230E-46F7-A5B5-0A46A7CC6313}" srcOrd="0" destOrd="0" presId="urn:microsoft.com/office/officeart/2005/8/layout/chevron2"/>
    <dgm:cxn modelId="{93FC4F65-A516-49A4-B9B7-F3897F86884F}" srcId="{95D66650-1860-4C8C-9450-824E2C914CD0}" destId="{5B1C97EA-AE46-48F2-95E0-6181B54BB9FB}" srcOrd="0" destOrd="0" parTransId="{9996B19E-4829-49F9-9A0A-FECD13478CFA}" sibTransId="{1E1AC215-A2FB-421F-820A-5C0FC3785C72}"/>
    <dgm:cxn modelId="{51150B0A-C383-4751-93FF-D20B0C69C06C}" srcId="{CE5F8533-38AF-42A7-AE48-DD1AE3E9DC9A}" destId="{A1CD3E7A-8E79-4E96-8C1D-2555D53CEB70}" srcOrd="0" destOrd="0" parTransId="{A179A88B-58F5-40E7-A894-4ABDD65F82A6}" sibTransId="{38A685ED-CE20-4E6F-B660-665051C90989}"/>
    <dgm:cxn modelId="{C58F4B75-3A20-452C-8F6E-8B142DD3D433}" type="presOf" srcId="{7964259F-A8A5-4C83-A662-2D8A4D91052A}" destId="{8686D5D5-13AA-4B02-B9D7-8E1E5C2202DE}" srcOrd="0" destOrd="0" presId="urn:microsoft.com/office/officeart/2005/8/layout/chevron2"/>
    <dgm:cxn modelId="{6C2CE7A4-8BA2-4B1A-B041-8F80601DBA36}" srcId="{1BBC71D5-0BFC-4DA4-9D4A-2F5E10615E5C}" destId="{E3A30692-561E-4ABE-A2D4-B3A88CF7593E}" srcOrd="2" destOrd="0" parTransId="{B34F9568-9325-4ABB-B37A-CD7C57B7B875}" sibTransId="{E84F15BA-C4AF-4AAC-9314-17CA83BBEB22}"/>
    <dgm:cxn modelId="{F7FCBAB8-1245-4149-90D9-0B942DECD8AE}" type="presOf" srcId="{E3A30692-561E-4ABE-A2D4-B3A88CF7593E}" destId="{018AB567-8230-4041-A1F2-95C3562E7703}" srcOrd="0" destOrd="2" presId="urn:microsoft.com/office/officeart/2005/8/layout/chevron2"/>
    <dgm:cxn modelId="{206352F5-F102-4310-AF0F-16DE306D3A7D}" type="presOf" srcId="{7327A803-F388-4E4F-8260-9CF8F943650B}" destId="{018AB567-8230-4041-A1F2-95C3562E7703}" srcOrd="0" destOrd="1" presId="urn:microsoft.com/office/officeart/2005/8/layout/chevron2"/>
    <dgm:cxn modelId="{ADE00A00-90AD-4343-88B6-018D3C50C111}" type="presParOf" srcId="{8686D5D5-13AA-4B02-B9D7-8E1E5C2202DE}" destId="{2C8785A2-2BFC-44E2-B539-22DCA1D9C410}" srcOrd="0" destOrd="0" presId="urn:microsoft.com/office/officeart/2005/8/layout/chevron2"/>
    <dgm:cxn modelId="{8E6E2219-2BA9-4CB6-844C-426558D2E5B9}" type="presParOf" srcId="{2C8785A2-2BFC-44E2-B539-22DCA1D9C410}" destId="{8DC67C07-230E-46F7-A5B5-0A46A7CC6313}" srcOrd="0" destOrd="0" presId="urn:microsoft.com/office/officeart/2005/8/layout/chevron2"/>
    <dgm:cxn modelId="{A7513FFF-C091-4FDA-B0DD-6E97FCAD9CEB}" type="presParOf" srcId="{2C8785A2-2BFC-44E2-B539-22DCA1D9C410}" destId="{AD8D9CAA-C043-48A2-B042-35C8CC1BE13A}" srcOrd="1" destOrd="0" presId="urn:microsoft.com/office/officeart/2005/8/layout/chevron2"/>
    <dgm:cxn modelId="{E70F145A-976E-423A-BF91-D5320A7519C5}" type="presParOf" srcId="{8686D5D5-13AA-4B02-B9D7-8E1E5C2202DE}" destId="{AD214FAA-DDE1-4B82-BA9C-51752F6391F2}" srcOrd="1" destOrd="0" presId="urn:microsoft.com/office/officeart/2005/8/layout/chevron2"/>
    <dgm:cxn modelId="{1F850DF4-FDA4-4B89-B8F7-997F90B74E27}" type="presParOf" srcId="{8686D5D5-13AA-4B02-B9D7-8E1E5C2202DE}" destId="{F5DE516E-B2E3-45C4-8775-8269A7349439}" srcOrd="2" destOrd="0" presId="urn:microsoft.com/office/officeart/2005/8/layout/chevron2"/>
    <dgm:cxn modelId="{00737D17-6B04-4BA3-9300-5634284C69C4}" type="presParOf" srcId="{F5DE516E-B2E3-45C4-8775-8269A7349439}" destId="{1C74499A-C045-49B2-B995-2446685A0861}" srcOrd="0" destOrd="0" presId="urn:microsoft.com/office/officeart/2005/8/layout/chevron2"/>
    <dgm:cxn modelId="{AE69C5FC-E2D1-4839-AB41-AE835920BE46}" type="presParOf" srcId="{F5DE516E-B2E3-45C4-8775-8269A7349439}" destId="{657DC5A0-2157-4C37-9561-7D2958365A6E}" srcOrd="1" destOrd="0" presId="urn:microsoft.com/office/officeart/2005/8/layout/chevron2"/>
    <dgm:cxn modelId="{12246BA5-5D37-4F36-A7B0-2E0ACC300818}" type="presParOf" srcId="{8686D5D5-13AA-4B02-B9D7-8E1E5C2202DE}" destId="{6D4883CB-058C-4C46-BFC6-2DE4D9D980F9}" srcOrd="3" destOrd="0" presId="urn:microsoft.com/office/officeart/2005/8/layout/chevron2"/>
    <dgm:cxn modelId="{8ADD578B-A613-458F-BF01-C9732AB7611B}" type="presParOf" srcId="{8686D5D5-13AA-4B02-B9D7-8E1E5C2202DE}" destId="{2A27F0B2-C3AD-4106-8A9C-11FE6BE43363}" srcOrd="4" destOrd="0" presId="urn:microsoft.com/office/officeart/2005/8/layout/chevron2"/>
    <dgm:cxn modelId="{9DD30BFA-55D3-4EF8-8756-06604105FFEC}" type="presParOf" srcId="{2A27F0B2-C3AD-4106-8A9C-11FE6BE43363}" destId="{C8EAD84E-1DA5-4CCD-87F6-1AC7871D421F}" srcOrd="0" destOrd="0" presId="urn:microsoft.com/office/officeart/2005/8/layout/chevron2"/>
    <dgm:cxn modelId="{124012F4-F186-410C-88C9-6E196F87F9FC}" type="presParOf" srcId="{2A27F0B2-C3AD-4106-8A9C-11FE6BE43363}" destId="{018AB567-8230-4041-A1F2-95C3562E7703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67C07-230E-46F7-A5B5-0A46A7CC6313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chemeClr val="bg1"/>
            </a:solidFill>
          </a:endParaRPr>
        </a:p>
      </dsp:txBody>
      <dsp:txXfrm rot="5400000">
        <a:off x="-222429" y="225592"/>
        <a:ext cx="1482862" cy="1038004"/>
      </dsp:txXfrm>
    </dsp:sp>
    <dsp:sp modelId="{AD8D9CAA-C043-48A2-B042-35C8CC1BE13A}">
      <dsp:nvSpPr>
        <dsp:cNvPr id="0" name=""/>
        <dsp:cNvSpPr/>
      </dsp:nvSpPr>
      <dsp:spPr>
        <a:xfrm rot="5400000">
          <a:off x="4394789" y="-3353622"/>
          <a:ext cx="963860" cy="76774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Содержательный - представления ребенка об окружающем мире</a:t>
          </a:r>
          <a:endParaRPr lang="ru-RU" sz="2400" kern="1200" dirty="0"/>
        </a:p>
      </dsp:txBody>
      <dsp:txXfrm rot="5400000">
        <a:off x="4394789" y="-3353622"/>
        <a:ext cx="963860" cy="7677431"/>
      </dsp:txXfrm>
    </dsp:sp>
    <dsp:sp modelId="{1C74499A-C045-49B2-B995-2446685A0861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rgbClr val="3333CC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5400000">
        <a:off x="-222429" y="1512997"/>
        <a:ext cx="1482862" cy="1038004"/>
      </dsp:txXfrm>
    </dsp:sp>
    <dsp:sp modelId="{657DC5A0-2157-4C37-9561-7D2958365A6E}">
      <dsp:nvSpPr>
        <dsp:cNvPr id="0" name=""/>
        <dsp:cNvSpPr/>
      </dsp:nvSpPr>
      <dsp:spPr>
        <a:xfrm rot="5400000">
          <a:off x="4394789" y="-2066216"/>
          <a:ext cx="963860" cy="76774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Эмоционально-побудительный - эмоционально-положительные чувства ребенка к окружающему миру, его отношение к полученным знаниям</a:t>
          </a:r>
          <a:endParaRPr lang="ru-RU" sz="2400" kern="1200" dirty="0"/>
        </a:p>
      </dsp:txBody>
      <dsp:txXfrm rot="5400000">
        <a:off x="4394789" y="-2066216"/>
        <a:ext cx="963860" cy="7677431"/>
      </dsp:txXfrm>
    </dsp:sp>
    <dsp:sp modelId="{C8EAD84E-1DA5-4CCD-87F6-1AC7871D421F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rgbClr val="FF00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5400000">
        <a:off x="-222429" y="2800403"/>
        <a:ext cx="1482862" cy="1038004"/>
      </dsp:txXfrm>
    </dsp:sp>
    <dsp:sp modelId="{018AB567-8230-4041-A1F2-95C3562E7703}">
      <dsp:nvSpPr>
        <dsp:cNvPr id="0" name=""/>
        <dsp:cNvSpPr/>
      </dsp:nvSpPr>
      <dsp:spPr>
        <a:xfrm rot="5400000">
          <a:off x="4394789" y="-753838"/>
          <a:ext cx="963860" cy="76774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 smtClean="0"/>
            <a:t>Деятельностный</a:t>
          </a:r>
          <a:r>
            <a:rPr lang="ru-RU" sz="2400" b="1" kern="1200" dirty="0" smtClean="0"/>
            <a:t> - отражение отношения к миру в деятельности, в поведении, в поступках ребенка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5400000">
        <a:off x="4394789" y="-753838"/>
        <a:ext cx="963860" cy="7677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6C48FDF-0071-4D26-8076-9255ED97553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6C48FDF-0071-4D26-8076-9255ED97553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8FDF-0071-4D26-8076-9255ED97553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C48FDF-0071-4D26-8076-9255ED97553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3E6296-66A0-4E54-A30D-1CE32B6AE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501008"/>
            <a:ext cx="72008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>Организация работы по патриотическому воспитанию обучающихся в условиях реализации ФОП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81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1364"/>
            <a:ext cx="9144000" cy="1106636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188640"/>
            <a:ext cx="9144000" cy="110663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429684" cy="85771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Городское методическое объединение «Школа молодого педагога»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22»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3732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Ирбит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2024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79" t="3463" r="16935" b="41458"/>
          <a:stretch>
            <a:fillRect/>
          </a:stretch>
        </p:blipFill>
        <p:spPr bwMode="auto">
          <a:xfrm>
            <a:off x="2428860" y="1643050"/>
            <a:ext cx="3935897" cy="2078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80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1933" t="35555" r="21368" b="10041"/>
          <a:stretch>
            <a:fillRect/>
          </a:stretch>
        </p:blipFill>
        <p:spPr bwMode="auto">
          <a:xfrm>
            <a:off x="10534" y="571480"/>
            <a:ext cx="913346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1364"/>
            <a:ext cx="9144000" cy="1106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99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800" b="1" dirty="0" smtClean="0">
                <a:solidFill>
                  <a:srgbClr val="C00000"/>
                </a:solidFill>
              </a:rPr>
              <a:t>Планируемые результаты реализации ФОП ДО (Патриотическое воспитание)</a:t>
            </a:r>
            <a:endParaRPr lang="ru-RU" sz="3800" dirty="0" smtClean="0">
              <a:solidFill>
                <a:srgbClr val="C00000"/>
              </a:solidFill>
            </a:endParaRPr>
          </a:p>
          <a:p>
            <a:pPr lvl="0"/>
            <a:r>
              <a:rPr lang="ru-RU" sz="3300" b="1" dirty="0" smtClean="0"/>
              <a:t>1. Планируемые результаты в раннем возрасте (к трем годам):</a:t>
            </a:r>
          </a:p>
          <a:p>
            <a:r>
              <a:rPr lang="ru-RU" sz="3300" dirty="0" smtClean="0"/>
              <a:t>ребенок знает свое имя, имена близких; демонстрирует первоначальные представления о населенном пункте, в котором живет (город, село и так далее);</a:t>
            </a:r>
          </a:p>
          <a:p>
            <a:r>
              <a:rPr lang="ru-RU" sz="3300" dirty="0" smtClean="0"/>
              <a:t>ребенок имеет представления об объектах живой и неживой природы ближайшего окружения и их особенностях, проявляет положительное отношение и интерес к взаимодействию с природой, наблюдает за явлениями природы, старается не причинять вред живым объектам</a:t>
            </a:r>
          </a:p>
          <a:p>
            <a:endParaRPr lang="ru-RU" dirty="0"/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87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662473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Планируемые результаты реализации ФОП ДО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(Патриотическое воспитание)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-RU" sz="2000" b="1" dirty="0" smtClean="0"/>
              <a:t>2. Планируемые результаты к концу дошкольного возраста: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ребенок проявляет духовно-нравственные качества и основы патриотизма в ходе занятий физической культурой и ознакомлением с достижениями российского спорта;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ребенок обладает начальными знаниями о природном и социальном мире, в котором он живет; о себе, составе семьи, родственных отношениях и взаимосвязях, семейных традициях; об обществе, его национально-культурных ценностях; государстве и принадлежности к нему;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ребенок имеет представление о жизни людей в России, имеет некоторые представления о важных исторических событиях Отечества; имеет представление о многообразии стран и народов мира;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ребенок имеет представление о некоторых наиболее ярких представителях живой природы России и планеты, их отличительных признаках, среде обитания, потребностях живой природы, росте и развитии живых существ; имеет сформированный познавательный интерес к природе, осознанно соблюдает правила поведения в природе, знает способы охраны природы, демонстрирует заботливое отношение к ней</a:t>
            </a: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87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57224" y="785794"/>
            <a:ext cx="7500990" cy="571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Liberation Serif" pitchFamily="18" charset="0"/>
              </a:rPr>
              <a:t>Компоненты воспитания</a:t>
            </a:r>
          </a:p>
          <a:p>
            <a:endParaRPr lang="ru-RU" dirty="0"/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1364"/>
            <a:ext cx="9144000" cy="1106636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285720" y="1357298"/>
          <a:ext cx="87154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299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57224" y="785794"/>
            <a:ext cx="7500990" cy="57150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Liberation Serif" pitchFamily="18" charset="0"/>
              </a:rPr>
              <a:t>Задачи по образовательным областям. Социально-коммуникативное</a:t>
            </a:r>
          </a:p>
          <a:p>
            <a:endParaRPr lang="ru-RU" dirty="0"/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1364"/>
            <a:ext cx="9144000" cy="110663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2891" t="29167" r="14062" b="11805"/>
          <a:stretch>
            <a:fillRect/>
          </a:stretch>
        </p:blipFill>
        <p:spPr bwMode="auto">
          <a:xfrm>
            <a:off x="0" y="1357298"/>
            <a:ext cx="900118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299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662473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Центр патриотического воспитания в группах ДОО</a:t>
            </a:r>
          </a:p>
        </p:txBody>
      </p:sp>
      <p:pic>
        <p:nvPicPr>
          <p:cNvPr id="4198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78" y="1340769"/>
            <a:ext cx="5722892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87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662473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Центр патриотического воспитания в группах ДОО</a:t>
            </a:r>
          </a:p>
        </p:txBody>
      </p:sp>
      <p:pic>
        <p:nvPicPr>
          <p:cNvPr id="1026" name="Picture 2" descr="C:\Users\Пользователь\Desktop\РАБОТА С ПЕДАГОГАМИ\ШМП!\2023-2024\шмп2024 итог\май 2024\9lUwJDZpJ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656288" cy="4992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87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662473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Центр патриотического воспитания в группах ДОО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8132057" cy="4574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87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662473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Примерный перечень оборудования для организации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центра патриотического воспитания в группах ДОО</a:t>
            </a:r>
          </a:p>
          <a:p>
            <a:pPr marL="91440" algn="ctr">
              <a:spcBef>
                <a:spcPts val="265"/>
              </a:spcBef>
              <a:spcAft>
                <a:spcPts val="0"/>
              </a:spcAft>
              <a:buNone/>
            </a:pPr>
            <a:r>
              <a:rPr lang="ru-RU" sz="2200" b="1" dirty="0" smtClean="0">
                <a:latin typeface="Times New Roman"/>
                <a:ea typeface="Times New Roman"/>
              </a:rPr>
              <a:t>Младшие группы</a:t>
            </a:r>
          </a:p>
          <a:p>
            <a:pPr marL="91440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Примерный</a:t>
            </a:r>
            <a:r>
              <a:rPr lang="ru-RU" sz="2200" spc="-5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материал: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•"/>
              <a:tabLst>
                <a:tab pos="205105" algn="l"/>
              </a:tabLst>
            </a:pPr>
            <a:r>
              <a:rPr lang="ru-RU" sz="2200" dirty="0" smtClean="0">
                <a:latin typeface="Times New Roman"/>
                <a:ea typeface="Times New Roman"/>
              </a:rPr>
              <a:t>Альбомы:</a:t>
            </a:r>
            <a:r>
              <a:rPr lang="ru-RU" sz="2200" spc="-4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«Моя</a:t>
            </a:r>
            <a:r>
              <a:rPr lang="ru-RU" sz="2200" spc="-1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семья»,</a:t>
            </a:r>
            <a:r>
              <a:rPr lang="ru-RU" sz="2200" spc="-1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«Наш</a:t>
            </a:r>
            <a:r>
              <a:rPr lang="ru-RU" sz="2200" spc="-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детский</a:t>
            </a:r>
            <a:r>
              <a:rPr lang="ru-RU" sz="2200" spc="-6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сад»,</a:t>
            </a:r>
            <a:r>
              <a:rPr lang="ru-RU" sz="2200" spc="-2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«Мой</a:t>
            </a:r>
            <a:r>
              <a:rPr lang="ru-RU" sz="2200" spc="-2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родной</a:t>
            </a:r>
            <a:r>
              <a:rPr lang="ru-RU" sz="2200" spc="-6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посёлок»;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•"/>
              <a:tabLst>
                <a:tab pos="205105" algn="l"/>
              </a:tabLst>
            </a:pPr>
            <a:r>
              <a:rPr lang="ru-RU" sz="2200" dirty="0" smtClean="0">
                <a:latin typeface="Times New Roman"/>
                <a:ea typeface="Times New Roman"/>
              </a:rPr>
              <a:t>Родословные</a:t>
            </a:r>
            <a:r>
              <a:rPr lang="ru-RU" sz="2200" spc="-4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древа</a:t>
            </a:r>
            <a:r>
              <a:rPr lang="ru-RU" sz="2200" spc="-4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детей;</a:t>
            </a:r>
          </a:p>
          <a:p>
            <a:pPr marL="342900" marR="225425" lvl="0" indent="-34290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•"/>
              <a:tabLst>
                <a:tab pos="205105" algn="l"/>
              </a:tabLst>
            </a:pPr>
            <a:r>
              <a:rPr lang="ru-RU" sz="2200" dirty="0" smtClean="0">
                <a:latin typeface="Times New Roman"/>
                <a:ea typeface="Times New Roman"/>
              </a:rPr>
              <a:t>Иллюстрации</a:t>
            </a:r>
            <a:r>
              <a:rPr lang="ru-RU" sz="2200" spc="-3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с</a:t>
            </a:r>
            <a:r>
              <a:rPr lang="ru-RU" sz="2200" spc="-3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изображением</a:t>
            </a:r>
            <a:r>
              <a:rPr lang="ru-RU" sz="2200" spc="-5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животных</a:t>
            </a:r>
            <a:r>
              <a:rPr lang="ru-RU" sz="2200" spc="-3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наших</a:t>
            </a:r>
            <a:r>
              <a:rPr lang="ru-RU" sz="2200" spc="-4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лесов,</a:t>
            </a:r>
            <a:r>
              <a:rPr lang="ru-RU" sz="2200" spc="-3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природы</a:t>
            </a:r>
            <a:r>
              <a:rPr lang="ru-RU" sz="2200" spc="-4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в</a:t>
            </a:r>
            <a:r>
              <a:rPr lang="ru-RU" sz="2200" spc="-3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разное</a:t>
            </a:r>
            <a:r>
              <a:rPr lang="ru-RU" sz="2200" spc="-5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время</a:t>
            </a:r>
            <a:r>
              <a:rPr lang="ru-RU" sz="2200" spc="-3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года,</a:t>
            </a:r>
            <a:r>
              <a:rPr lang="ru-RU" sz="2200" spc="-3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деревья,</a:t>
            </a:r>
            <a:r>
              <a:rPr lang="ru-RU" sz="2200" spc="-36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цветы,</a:t>
            </a:r>
            <a:r>
              <a:rPr lang="ru-RU" sz="2200" spc="-1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характерные</a:t>
            </a:r>
            <a:r>
              <a:rPr lang="ru-RU" sz="2200" spc="-3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для</a:t>
            </a:r>
            <a:r>
              <a:rPr lang="ru-RU" sz="2200" spc="-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Уральского края</a:t>
            </a:r>
            <a:r>
              <a:rPr lang="ru-RU" sz="2200" dirty="0" smtClean="0">
                <a:latin typeface="Times New Roman"/>
                <a:ea typeface="Times New Roman"/>
              </a:rPr>
              <a:t>;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•"/>
              <a:tabLst>
                <a:tab pos="205105" algn="l"/>
              </a:tabLst>
            </a:pPr>
            <a:r>
              <a:rPr lang="ru-RU" sz="2200" dirty="0" smtClean="0">
                <a:latin typeface="Times New Roman"/>
                <a:ea typeface="Times New Roman"/>
              </a:rPr>
              <a:t>Куклы</a:t>
            </a:r>
            <a:r>
              <a:rPr lang="ru-RU" sz="2200" spc="-6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(мальчик</a:t>
            </a:r>
            <a:r>
              <a:rPr lang="ru-RU" sz="2200" spc="-6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и</a:t>
            </a:r>
            <a:r>
              <a:rPr lang="ru-RU" sz="2200" spc="-7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девочка)</a:t>
            </a:r>
            <a:r>
              <a:rPr lang="ru-RU" sz="2200" spc="-7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в</a:t>
            </a:r>
            <a:r>
              <a:rPr lang="ru-RU" sz="2200" spc="-6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национальном</a:t>
            </a:r>
            <a:r>
              <a:rPr lang="ru-RU" sz="2200" spc="-9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костюме;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•"/>
              <a:tabLst>
                <a:tab pos="205105" algn="l"/>
              </a:tabLst>
            </a:pPr>
            <a:r>
              <a:rPr lang="ru-RU" sz="2200" spc="-5" dirty="0" smtClean="0">
                <a:latin typeface="Times New Roman"/>
                <a:ea typeface="Times New Roman"/>
              </a:rPr>
              <a:t>Предметы</a:t>
            </a:r>
            <a:r>
              <a:rPr lang="ru-RU" sz="2200" spc="-55" dirty="0" smtClean="0">
                <a:latin typeface="Times New Roman"/>
                <a:ea typeface="Times New Roman"/>
              </a:rPr>
              <a:t> </a:t>
            </a:r>
            <a:r>
              <a:rPr lang="ru-RU" sz="2200" spc="-5" dirty="0" smtClean="0">
                <a:latin typeface="Times New Roman"/>
                <a:ea typeface="Times New Roman"/>
              </a:rPr>
              <a:t>декоративно-прикладного</a:t>
            </a:r>
            <a:r>
              <a:rPr lang="ru-RU" sz="2200" spc="-6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искусства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•"/>
              <a:tabLst>
                <a:tab pos="205105" algn="l"/>
              </a:tabLst>
            </a:pPr>
            <a:r>
              <a:rPr lang="ru-RU" sz="2200" dirty="0" smtClean="0">
                <a:latin typeface="Times New Roman"/>
                <a:ea typeface="Times New Roman"/>
              </a:rPr>
              <a:t>Книги,</a:t>
            </a:r>
            <a:r>
              <a:rPr lang="ru-RU" sz="2200" spc="-6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альбомы</a:t>
            </a:r>
            <a:r>
              <a:rPr lang="ru-RU" sz="2200" spc="-6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с</a:t>
            </a:r>
            <a:r>
              <a:rPr lang="ru-RU" sz="2200" spc="-5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русскими</a:t>
            </a:r>
            <a:r>
              <a:rPr lang="ru-RU" sz="2200" spc="-5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народными</a:t>
            </a:r>
            <a:r>
              <a:rPr lang="ru-RU" sz="2200" spc="-6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сказками,</a:t>
            </a:r>
            <a:r>
              <a:rPr lang="ru-RU" sz="2200" spc="-55" dirty="0" smtClean="0">
                <a:latin typeface="Times New Roman"/>
                <a:ea typeface="Times New Roman"/>
              </a:rPr>
              <a:t> </a:t>
            </a:r>
            <a:r>
              <a:rPr lang="ru-RU" sz="2200" dirty="0" err="1" smtClean="0">
                <a:latin typeface="Times New Roman"/>
                <a:ea typeface="Times New Roman"/>
              </a:rPr>
              <a:t>потешками</a:t>
            </a:r>
            <a:r>
              <a:rPr lang="ru-RU" sz="2200" dirty="0" smtClean="0">
                <a:latin typeface="Times New Roman"/>
                <a:ea typeface="Times New Roman"/>
              </a:rPr>
              <a:t>,</a:t>
            </a:r>
            <a:r>
              <a:rPr lang="ru-RU" sz="2200" spc="-7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прибаутками;</a:t>
            </a:r>
          </a:p>
          <a:p>
            <a:pPr marL="342900" marR="875665" lvl="0" indent="-34290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Times New Roman"/>
              <a:buChar char="•"/>
              <a:tabLst>
                <a:tab pos="205105" algn="l"/>
              </a:tabLst>
            </a:pPr>
            <a:r>
              <a:rPr lang="ru-RU" sz="2200" dirty="0" smtClean="0">
                <a:latin typeface="Times New Roman"/>
                <a:ea typeface="Times New Roman"/>
              </a:rPr>
              <a:t>Иллюстрации,</a:t>
            </a:r>
            <a:r>
              <a:rPr lang="ru-RU" sz="2200" spc="-8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фотографии</a:t>
            </a:r>
            <a:r>
              <a:rPr lang="ru-RU" sz="2200" spc="-9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с</a:t>
            </a:r>
            <a:r>
              <a:rPr lang="ru-RU" sz="2200" spc="-7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изображением</a:t>
            </a:r>
            <a:r>
              <a:rPr lang="ru-RU" sz="2200" spc="-9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народных</a:t>
            </a:r>
            <a:r>
              <a:rPr lang="ru-RU" sz="2200" spc="-8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и</a:t>
            </a:r>
            <a:r>
              <a:rPr lang="ru-RU" sz="2200" spc="-7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государственных</a:t>
            </a:r>
            <a:r>
              <a:rPr lang="ru-RU" sz="2200" spc="-8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праздников.</a:t>
            </a:r>
            <a:r>
              <a:rPr lang="ru-RU" sz="2200" spc="-36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Тематические</a:t>
            </a:r>
            <a:r>
              <a:rPr lang="ru-RU" sz="2200" spc="-4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иллюстрации</a:t>
            </a:r>
            <a:r>
              <a:rPr lang="ru-RU" sz="2200" spc="-2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боевой</a:t>
            </a:r>
            <a:r>
              <a:rPr lang="ru-RU" sz="2200" spc="-2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техники,</a:t>
            </a:r>
            <a:r>
              <a:rPr lang="ru-RU" sz="2200" spc="-4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к</a:t>
            </a:r>
            <a:r>
              <a:rPr lang="ru-RU" sz="2200" spc="-1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8</a:t>
            </a:r>
            <a:r>
              <a:rPr lang="ru-RU" sz="2200" spc="-1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марта,</a:t>
            </a:r>
            <a:r>
              <a:rPr lang="ru-RU" sz="2200" spc="-3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к</a:t>
            </a:r>
            <a:r>
              <a:rPr lang="ru-RU" sz="2200" spc="-1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23</a:t>
            </a:r>
            <a:r>
              <a:rPr lang="ru-RU" sz="2200" spc="-2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февраля,</a:t>
            </a:r>
            <a:r>
              <a:rPr lang="ru-RU" sz="2200" spc="5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к</a:t>
            </a:r>
            <a:r>
              <a:rPr lang="ru-RU" sz="2200" spc="-1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9</a:t>
            </a:r>
            <a:r>
              <a:rPr lang="ru-RU" sz="2200" spc="-10" dirty="0" smtClean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мая.</a:t>
            </a:r>
            <a:endParaRPr lang="ru-RU" sz="22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7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662473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Примерный перечень оборудования для организации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центра патриотического воспитания в группах ДОО</a:t>
            </a:r>
          </a:p>
          <a:p>
            <a:pPr marL="91440" algn="ctr">
              <a:spcBef>
                <a:spcPts val="265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Times New Roman"/>
              </a:rPr>
              <a:t>Средние группы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Государственная символика (флаг, герб, текст гимна)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Портрет президента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Альбомы: «Моя семья», «Наш детский сад», «Мой родной город»,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Родословные древа детей;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Иллюстрации с изображением животных наших лесов, природы в разное время года, деревья, цветы, характерные для края;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Куклы (мальчик и девочка) в национальном костюме;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Предметы декоративно-прикладного искусства);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Иллюстрации с изображением памятников архитектуры, современных зданий родного города;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Книги, альбомы с русскими народными сказками, </a:t>
            </a:r>
            <a:r>
              <a:rPr lang="ru-RU" sz="2000" dirty="0" err="1" smtClean="0"/>
              <a:t>потешками</a:t>
            </a:r>
            <a:r>
              <a:rPr lang="ru-RU" sz="2000" dirty="0" smtClean="0"/>
              <a:t>, прибаутками;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Иллюстрации, фотографии с изображением народных и государственных праздников.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Поделки из бросового и природного материала, сделанные руками детей и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взрослых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5187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8333" r="24609" b="12500"/>
          <a:stretch>
            <a:fillRect/>
          </a:stretch>
        </p:blipFill>
        <p:spPr bwMode="auto">
          <a:xfrm>
            <a:off x="0" y="285728"/>
            <a:ext cx="9107683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1364"/>
            <a:ext cx="9144000" cy="1106636"/>
          </a:xfrm>
          <a:prstGeom prst="rect">
            <a:avLst/>
          </a:prstGeom>
          <a:noFill/>
        </p:spPr>
      </p:pic>
      <p:sp>
        <p:nvSpPr>
          <p:cNvPr id="3481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1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662473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Примерный перечень оборудования для организации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центра патриотического воспитания в группах ДОО</a:t>
            </a:r>
          </a:p>
          <a:p>
            <a:pPr marL="91440" algn="ctr">
              <a:spcBef>
                <a:spcPts val="265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Times New Roman"/>
              </a:rPr>
              <a:t>Старшие и подготовительные группы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в патриотический уголок добавляются :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Государственная символика (флаг, герб, текст гимна)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Портрет президента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Карта страны, глобус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Куклы в национальных костюмах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Альбомы с архитектурными памятниками страны.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Альбомы: «Мой город», «Наши великие соотечественники». Это писатели, поэты, художники и др., «День Победы»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Предметы декоративно-прикладного искусства;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Иллюстрации с изображением памятников архитектуры, современных зданий родного города;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Книги, альбомы с русскими народными сказками, </a:t>
            </a:r>
            <a:r>
              <a:rPr lang="ru-RU" sz="2000" dirty="0" err="1" smtClean="0"/>
              <a:t>потешками</a:t>
            </a:r>
            <a:r>
              <a:rPr lang="ru-RU" sz="2000" dirty="0" smtClean="0"/>
              <a:t>, прибаутками;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Иллюстрации, фотографии с изображением народных и государственных праздников.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Различная познавательная и художественная литература;</a:t>
            </a:r>
          </a:p>
        </p:txBody>
      </p:sp>
    </p:spTree>
    <p:extLst>
      <p:ext uri="{BB962C8B-B14F-4D97-AF65-F5344CB8AC3E}">
        <p14:creationId xmlns:p14="http://schemas.microsoft.com/office/powerpoint/2010/main" xmlns="" val="15187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662473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Примерный перечень оборудования для организации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центра патриотического воспитания в группах ДОО</a:t>
            </a:r>
          </a:p>
          <a:p>
            <a:pPr marL="91440" algn="ctr">
              <a:spcBef>
                <a:spcPts val="265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Times New Roman"/>
              </a:rPr>
              <a:t>Старшие и подготовительные группы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Альбомы: «Моя семья», «Наш детский сад», «Мой родной город», «Города герои»;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Иллюстрации с изображением животных наших лесов, природы в разное время года, деревья, цветы, характерные для нашей природы;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Родословные древа детей;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«Наша армия родная», тематические альбомы родов войск и боевой техники.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Коллекция тематических значков (открыток, картинок и др.материала) (о городе, о войне, об армии и т. д.)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Наборы открыток «Русский быт».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,Аудиозаписи сказок и патриотических песен. Аудио и видео о природе родного края.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Поделки из бросового и природного материала, сделанные руками детей и взрослых.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Элементы народного костюма: фуражки, пилотки, бескозырки, накидки, плащи, воротники, ремни, бинокли, длинные юбки, платки, шали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15187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Благодарим за взаимодействие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5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5832648" cy="23283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Мы должны строить своё будущее на прочном фундаменте.</a:t>
            </a:r>
          </a:p>
          <a:p>
            <a:pPr>
              <a:buNone/>
            </a:pPr>
            <a:r>
              <a:rPr lang="ru-RU" sz="2800" dirty="0" smtClean="0"/>
              <a:t>И такой фундамент – патриотизм.</a:t>
            </a: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1364"/>
            <a:ext cx="9144000" cy="1106636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547664" y="2852936"/>
            <a:ext cx="5832648" cy="23283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Патриотизм,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как мы с вами знаем, это ничто другое, как любовь к Родине. Без этого ни одна страна существовать не может. Она просто растворится, как кусочек сахара в чае.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В.В. Путин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1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08912" cy="556873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Традиционные российские духовно-нравственные ценности: </a:t>
            </a:r>
            <a:r>
              <a:rPr lang="ru-RU" dirty="0" smtClean="0"/>
              <a:t>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</a:p>
          <a:p>
            <a:endParaRPr lang="ru-RU" sz="500" dirty="0" smtClean="0"/>
          </a:p>
          <a:p>
            <a:r>
              <a:rPr lang="ru-RU" sz="2000" b="1" i="1" dirty="0" smtClean="0"/>
              <a:t>Пункт 5 Основ государственной политики по сохранению и укреплению традиционных российских</a:t>
            </a:r>
            <a:r>
              <a:rPr lang="ru-RU" sz="2000" dirty="0" smtClean="0"/>
              <a:t> </a:t>
            </a:r>
            <a:r>
              <a:rPr lang="ru-RU" sz="2000" b="1" i="1" dirty="0" err="1" smtClean="0"/>
              <a:t>духовно­нравственных</a:t>
            </a:r>
            <a:r>
              <a:rPr lang="ru-RU" sz="2000" b="1" i="1" dirty="0" smtClean="0"/>
              <a:t> ценностей, </a:t>
            </a:r>
            <a:r>
              <a:rPr lang="ru-RU" sz="2000" b="1" i="1" dirty="0" err="1" smtClean="0"/>
              <a:t>утверждѐнных </a:t>
            </a:r>
            <a:r>
              <a:rPr lang="ru-RU" sz="2000" b="1" i="1" dirty="0" smtClean="0"/>
              <a:t>Указом Президента Российской Федерации от 9 ноября 2022 г. № 809 (Собрание законодательства Российской Федерации, 2022, № 46, ст. 7977).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1364"/>
            <a:ext cx="9144000" cy="1106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99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00628"/>
            <a:ext cx="8712968" cy="5757372"/>
          </a:xfrm>
        </p:spPr>
        <p:txBody>
          <a:bodyPr>
            <a:noAutofit/>
          </a:bodyPr>
          <a:lstStyle/>
          <a:p>
            <a:r>
              <a:rPr lang="ru-RU" sz="2400" dirty="0"/>
              <a:t>24 сентября 2022 г. № 371-ФЗ «</a:t>
            </a:r>
            <a:r>
              <a:rPr lang="ru-RU" sz="2400" dirty="0" smtClean="0"/>
              <a:t>О внесении </a:t>
            </a:r>
            <a:r>
              <a:rPr lang="ru-RU" sz="2400" dirty="0"/>
              <a:t>изменений в Федеральный закон «Об образовании в Российской </a:t>
            </a:r>
            <a:r>
              <a:rPr lang="ru-RU" sz="2400" dirty="0" smtClean="0"/>
              <a:t>Федерации. </a:t>
            </a:r>
          </a:p>
          <a:p>
            <a:r>
              <a:rPr lang="ru-RU" sz="2400" dirty="0" smtClean="0"/>
              <a:t>Приказ </a:t>
            </a:r>
            <a:r>
              <a:rPr lang="ru-RU" sz="2400" dirty="0"/>
              <a:t>Министерства просвещения Российской Федерации от </a:t>
            </a:r>
            <a:r>
              <a:rPr lang="ru-RU" sz="2400" dirty="0" smtClean="0"/>
              <a:t>08.11.2022 </a:t>
            </a:r>
            <a:r>
              <a:rPr lang="ru-RU" sz="2400" dirty="0"/>
              <a:t>№ 955 «</a:t>
            </a:r>
            <a:r>
              <a:rPr lang="ru-RU" sz="2400" dirty="0" smtClean="0"/>
              <a:t>О внесении </a:t>
            </a:r>
            <a:r>
              <a:rPr lang="ru-RU" sz="2400" dirty="0"/>
              <a:t>изменений в некоторые приказы Министерства образования и науки Российской</a:t>
            </a:r>
          </a:p>
          <a:p>
            <a:r>
              <a:rPr lang="ru-RU" sz="2400" dirty="0"/>
              <a:t>Федерации и Министерства просвещения Российской Федерации, касающиеся </a:t>
            </a:r>
            <a:r>
              <a:rPr lang="ru-RU" sz="2400" dirty="0" smtClean="0"/>
              <a:t>федеральных государственных </a:t>
            </a:r>
            <a:r>
              <a:rPr lang="ru-RU" sz="2400" dirty="0"/>
              <a:t>образовательных стандартов общего </a:t>
            </a:r>
            <a:r>
              <a:rPr lang="ru-RU" sz="2400" dirty="0" smtClean="0"/>
              <a:t>образования\</a:t>
            </a:r>
          </a:p>
          <a:p>
            <a:r>
              <a:rPr lang="ru-RU" sz="2400" dirty="0"/>
              <a:t>Приказ Министерства просвещения Российской Федерации от 25.11.2022 № 1028 «</a:t>
            </a:r>
            <a:r>
              <a:rPr lang="ru-RU" sz="2400" dirty="0" smtClean="0"/>
              <a:t>Об утверждении </a:t>
            </a:r>
            <a:r>
              <a:rPr lang="ru-RU" sz="2400" dirty="0"/>
              <a:t>федеральной образовательной программы дошкольного образования»</a:t>
            </a:r>
          </a:p>
          <a:p>
            <a:r>
              <a:rPr lang="ru-RU" sz="2400" dirty="0"/>
              <a:t>(зарегистрирован 28.12.2022 № 71847</a:t>
            </a:r>
          </a:p>
        </p:txBody>
      </p:sp>
    </p:spTree>
    <p:extLst>
      <p:ext uri="{BB962C8B-B14F-4D97-AF65-F5344CB8AC3E}">
        <p14:creationId xmlns:p14="http://schemas.microsoft.com/office/powerpoint/2010/main" xmlns="" val="32481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20688"/>
            <a:ext cx="8964488" cy="43204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ПООП                                                   ФОП ДО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052736"/>
          <a:ext cx="8784976" cy="56166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76264"/>
                <a:gridCol w="6408712"/>
              </a:tblGrid>
              <a:tr h="5616624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Liberation Serif" pitchFamily="18" charset="0"/>
                        </a:rPr>
                        <a:t>Формирование общей культуры личности детей, </a:t>
                      </a:r>
                    </a:p>
                    <a:p>
                      <a:r>
                        <a:rPr lang="ru-RU" sz="2000" b="0" dirty="0" smtClean="0">
                          <a:latin typeface="Liberation Serif" pitchFamily="18" charset="0"/>
                        </a:rPr>
                        <a:t>развитие их социальных, эстетических, интеллектуальных, физических качеств, инициативности ребенка,</a:t>
                      </a:r>
                    </a:p>
                    <a:p>
                      <a:r>
                        <a:rPr lang="ru-RU" sz="2000" b="0" dirty="0" smtClean="0">
                          <a:latin typeface="Liberation Serif" pitchFamily="18" charset="0"/>
                        </a:rPr>
                        <a:t>формирование предпосылок учебной</a:t>
                      </a:r>
                    </a:p>
                    <a:p>
                      <a:r>
                        <a:rPr lang="ru-RU" sz="2000" b="0" dirty="0" smtClean="0">
                          <a:latin typeface="Liberation Serif" pitchFamily="18" charset="0"/>
                        </a:rPr>
                        <a:t>деятельности</a:t>
                      </a:r>
                    </a:p>
                    <a:p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Liberation Serif" pitchFamily="18" charset="0"/>
                        </a:rPr>
                        <a:t>- Приобщение детей (в соответствии с возрастными</a:t>
                      </a:r>
                    </a:p>
                    <a:p>
                      <a:pPr>
                        <a:buNone/>
                      </a:pPr>
                      <a:r>
                        <a:rPr lang="ru-RU" sz="2000" b="0" dirty="0" smtClean="0">
                          <a:latin typeface="Liberation Serif" pitchFamily="18" charset="0"/>
                        </a:rPr>
                        <a:t>особенностями) </a:t>
                      </a:r>
                      <a:r>
                        <a:rPr lang="ru-RU" sz="2000" b="1" dirty="0" smtClean="0">
                          <a:latin typeface="Liberation Serif" pitchFamily="18" charset="0"/>
                        </a:rPr>
                        <a:t>к базовым ценностям российского народа</a:t>
                      </a:r>
                      <a:r>
                        <a:rPr lang="ru-RU" sz="2000" b="0" dirty="0" smtClean="0">
                          <a:latin typeface="Liberation Serif" pitchFamily="18" charset="0"/>
                        </a:rPr>
                        <a:t> – жизнь, достоинство, права и свободы человека, </a:t>
                      </a:r>
                      <a:r>
                        <a:rPr lang="ru-RU" sz="2000" b="1" dirty="0" smtClean="0">
                          <a:latin typeface="Liberation Serif" pitchFamily="18" charset="0"/>
                        </a:rPr>
                        <a:t>патриотизм, гражданственность, </a:t>
                      </a:r>
                      <a:r>
                        <a:rPr lang="ru-RU" sz="2000" b="0" dirty="0" smtClean="0">
                          <a:latin typeface="Liberation Serif" pitchFamily="18" charset="0"/>
                        </a:rPr>
                        <a:t>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</a:t>
                      </a:r>
                      <a:r>
                        <a:rPr lang="ru-RU" sz="2000" b="0" baseline="0" dirty="0" smtClean="0">
                          <a:latin typeface="Liberation Serif" pitchFamily="18" charset="0"/>
                        </a:rPr>
                        <a:t> </a:t>
                      </a:r>
                      <a:r>
                        <a:rPr lang="ru-RU" sz="2000" b="0" dirty="0" smtClean="0">
                          <a:latin typeface="Liberation Serif" pitchFamily="18" charset="0"/>
                        </a:rPr>
                        <a:t>народов России; </a:t>
                      </a:r>
                    </a:p>
                    <a:p>
                      <a:pPr>
                        <a:buNone/>
                      </a:pPr>
                      <a:r>
                        <a:rPr lang="ru-RU" sz="2000" b="0" dirty="0" smtClean="0">
                          <a:latin typeface="Liberation Serif" pitchFamily="18" charset="0"/>
                        </a:rPr>
                        <a:t>- создание условий для формирования ценностного отношения к окружающему миру, становления опыта действий и поступков на основе осмысления ценностей.</a:t>
                      </a:r>
                    </a:p>
                    <a:p>
                      <a:r>
                        <a:rPr lang="ru-RU" sz="2000" b="1" dirty="0" smtClean="0">
                          <a:latin typeface="Liberation Serif" pitchFamily="18" charset="0"/>
                        </a:rPr>
                        <a:t>Обеспечение развития </a:t>
                      </a:r>
                      <a:r>
                        <a:rPr lang="ru-RU" sz="2000" b="0" dirty="0" smtClean="0">
                          <a:latin typeface="Liberation Serif" pitchFamily="18" charset="0"/>
                        </a:rPr>
                        <a:t>физических, личностных, нравственных качеств и </a:t>
                      </a:r>
                      <a:r>
                        <a:rPr lang="ru-RU" sz="2000" b="1" dirty="0" smtClean="0">
                          <a:latin typeface="Liberation Serif" pitchFamily="18" charset="0"/>
                        </a:rPr>
                        <a:t>основ патриотизма</a:t>
                      </a:r>
                      <a:r>
                        <a:rPr lang="ru-RU" sz="2000" b="0" dirty="0" smtClean="0">
                          <a:latin typeface="Liberation Serif" pitchFamily="18" charset="0"/>
                        </a:rPr>
                        <a:t>, интеллектуальных и</a:t>
                      </a:r>
                      <a:r>
                        <a:rPr lang="ru-RU" sz="2000" b="0" baseline="0" dirty="0" smtClean="0">
                          <a:latin typeface="Liberation Serif" pitchFamily="18" charset="0"/>
                        </a:rPr>
                        <a:t> </a:t>
                      </a:r>
                      <a:r>
                        <a:rPr lang="ru-RU" sz="2000" b="0" dirty="0" smtClean="0">
                          <a:latin typeface="Liberation Serif" pitchFamily="18" charset="0"/>
                        </a:rPr>
                        <a:t>художественно-творческих способностей ребенка, его инициативности,</a:t>
                      </a:r>
                      <a:r>
                        <a:rPr lang="ru-RU" sz="2000" b="0" baseline="0" dirty="0" smtClean="0">
                          <a:latin typeface="Liberation Serif" pitchFamily="18" charset="0"/>
                        </a:rPr>
                        <a:t> </a:t>
                      </a:r>
                      <a:r>
                        <a:rPr lang="ru-RU" sz="2000" b="0" dirty="0" smtClean="0">
                          <a:latin typeface="Liberation Serif" pitchFamily="18" charset="0"/>
                        </a:rPr>
                        <a:t>самостоятельности и ответственности</a:t>
                      </a:r>
                      <a:endParaRPr lang="ru-RU" sz="2000" b="0" dirty="0">
                        <a:latin typeface="Liberation Serif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65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57224" y="785794"/>
            <a:ext cx="7520940" cy="556873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atin typeface="Liberation Serif" pitchFamily="18" charset="0"/>
              </a:rPr>
              <a:t>Функции</a:t>
            </a:r>
            <a:r>
              <a:rPr lang="ru-RU" dirty="0" smtClean="0">
                <a:latin typeface="Liberation Serif" pitchFamily="18" charset="0"/>
              </a:rPr>
              <a:t> дошкольного уровня образования:</a:t>
            </a:r>
          </a:p>
          <a:p>
            <a:r>
              <a:rPr lang="ru-RU" dirty="0" smtClean="0">
                <a:latin typeface="Liberation Serif" pitchFamily="18" charset="0"/>
              </a:rPr>
              <a:t>1</a:t>
            </a:r>
            <a:r>
              <a:rPr lang="ru-RU" dirty="0">
                <a:latin typeface="Liberation Serif" pitchFamily="18" charset="0"/>
              </a:rPr>
              <a:t>. Обучение и воспитание ребенка дошкольного возраста как </a:t>
            </a:r>
            <a:r>
              <a:rPr lang="ru-RU" b="1" dirty="0">
                <a:latin typeface="Liberation Serif" pitchFamily="18" charset="0"/>
              </a:rPr>
              <a:t>Гражданина </a:t>
            </a:r>
            <a:r>
              <a:rPr lang="ru-RU" b="1" dirty="0" smtClean="0">
                <a:latin typeface="Liberation Serif" pitchFamily="18" charset="0"/>
              </a:rPr>
              <a:t>Российской Федерации</a:t>
            </a:r>
            <a:r>
              <a:rPr lang="ru-RU" dirty="0">
                <a:latin typeface="Liberation Serif" pitchFamily="18" charset="0"/>
              </a:rPr>
              <a:t>, формирование </a:t>
            </a:r>
            <a:r>
              <a:rPr lang="ru-RU" b="1" dirty="0">
                <a:latin typeface="Liberation Serif" pitchFamily="18" charset="0"/>
              </a:rPr>
              <a:t>основ его гражданской и культурной идентичности</a:t>
            </a:r>
            <a:r>
              <a:rPr lang="ru-RU" dirty="0">
                <a:latin typeface="Liberation Serif" pitchFamily="18" charset="0"/>
              </a:rPr>
              <a:t> </a:t>
            </a:r>
            <a:r>
              <a:rPr lang="ru-RU" dirty="0" smtClean="0">
                <a:latin typeface="Liberation Serif" pitchFamily="18" charset="0"/>
              </a:rPr>
              <a:t>на соответствующем </a:t>
            </a:r>
            <a:r>
              <a:rPr lang="ru-RU" dirty="0">
                <a:latin typeface="Liberation Serif" pitchFamily="18" charset="0"/>
              </a:rPr>
              <a:t>его возрасту содержании доступными средствами.</a:t>
            </a:r>
          </a:p>
          <a:p>
            <a:r>
              <a:rPr lang="ru-RU" dirty="0">
                <a:latin typeface="Liberation Serif" pitchFamily="18" charset="0"/>
              </a:rPr>
              <a:t>2. Создание единого ядра содержания дошкольного образования (далее – ДО</a:t>
            </a:r>
            <a:r>
              <a:rPr lang="ru-RU" dirty="0" smtClean="0">
                <a:latin typeface="Liberation Serif" pitchFamily="18" charset="0"/>
              </a:rPr>
              <a:t>), ориентированного </a:t>
            </a:r>
            <a:r>
              <a:rPr lang="ru-RU" dirty="0">
                <a:latin typeface="Liberation Serif" pitchFamily="18" charset="0"/>
              </a:rPr>
              <a:t>на </a:t>
            </a:r>
            <a:r>
              <a:rPr lang="ru-RU" b="1" dirty="0">
                <a:latin typeface="Liberation Serif" pitchFamily="18" charset="0"/>
              </a:rPr>
              <a:t>приобщение детей к традиционным нравственным и </a:t>
            </a:r>
            <a:r>
              <a:rPr lang="ru-RU" b="1" dirty="0" smtClean="0">
                <a:latin typeface="Liberation Serif" pitchFamily="18" charset="0"/>
              </a:rPr>
              <a:t>социокультурным ценностям </a:t>
            </a:r>
            <a:r>
              <a:rPr lang="ru-RU" b="1" dirty="0">
                <a:latin typeface="Liberation Serif" pitchFamily="18" charset="0"/>
              </a:rPr>
              <a:t>российского </a:t>
            </a:r>
            <a:r>
              <a:rPr lang="ru-RU" b="1" dirty="0" smtClean="0">
                <a:latin typeface="Liberation Serif" pitchFamily="18" charset="0"/>
              </a:rPr>
              <a:t>народа</a:t>
            </a:r>
            <a:r>
              <a:rPr lang="ru-RU" dirty="0" smtClean="0">
                <a:latin typeface="Liberation Serif" pitchFamily="18" charset="0"/>
              </a:rPr>
              <a:t>, воспитание </a:t>
            </a:r>
            <a:r>
              <a:rPr lang="ru-RU" dirty="0">
                <a:latin typeface="Liberation Serif" pitchFamily="18" charset="0"/>
              </a:rPr>
              <a:t>подрастающего поколения как знающего </a:t>
            </a:r>
            <a:r>
              <a:rPr lang="ru-RU" dirty="0" smtClean="0">
                <a:latin typeface="Liberation Serif" pitchFamily="18" charset="0"/>
              </a:rPr>
              <a:t>и уважающего </a:t>
            </a:r>
            <a:r>
              <a:rPr lang="ru-RU" dirty="0">
                <a:latin typeface="Liberation Serif" pitchFamily="18" charset="0"/>
              </a:rPr>
              <a:t>историю и культуру своей семьи, большой и малой Родины.</a:t>
            </a:r>
          </a:p>
          <a:p>
            <a:endParaRPr lang="ru-RU" dirty="0"/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1364"/>
            <a:ext cx="9144000" cy="1106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99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662473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Целевые ориентиры воспитания</a:t>
            </a:r>
          </a:p>
          <a:p>
            <a:pPr lvl="0"/>
            <a:endParaRPr lang="ru-RU" sz="2000" dirty="0" smtClean="0"/>
          </a:p>
          <a:p>
            <a:pPr lvl="0"/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340768"/>
          <a:ext cx="8928991" cy="4752528"/>
        </p:xfrm>
        <a:graphic>
          <a:graphicData uri="http://schemas.openxmlformats.org/drawingml/2006/table">
            <a:tbl>
              <a:tblPr/>
              <a:tblGrid>
                <a:gridCol w="1984526"/>
                <a:gridCol w="1472548"/>
                <a:gridCol w="2557834"/>
                <a:gridCol w="2914083"/>
              </a:tblGrid>
              <a:tr h="1848205">
                <a:tc>
                  <a:txBody>
                    <a:bodyPr/>
                    <a:lstStyle/>
                    <a:p>
                      <a:pPr marL="90805" marR="342265">
                        <a:lnSpc>
                          <a:spcPct val="103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Направление</a:t>
                      </a:r>
                      <a:r>
                        <a:rPr lang="ru-RU" sz="2000" b="1" spc="-435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воспитания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Ценности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34620">
                        <a:lnSpc>
                          <a:spcPct val="103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Целевые</a:t>
                      </a:r>
                      <a:r>
                        <a:rPr lang="ru-RU" sz="2000" b="1" spc="-115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ориентиры</a:t>
                      </a:r>
                      <a:r>
                        <a:rPr lang="ru-RU" sz="2000" b="1" spc="-435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воспитания детей</a:t>
                      </a:r>
                      <a:r>
                        <a:rPr lang="ru-RU" sz="2000" b="1" spc="5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раннего</a:t>
                      </a:r>
                      <a:r>
                        <a:rPr lang="ru-RU" sz="2000" b="1" spc="-25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возраста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98425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(к</a:t>
                      </a:r>
                      <a:r>
                        <a:rPr lang="ru-RU" sz="2000" b="1" spc="-45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000" b="1" spc="-4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годам)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372110">
                        <a:lnSpc>
                          <a:spcPct val="103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Целевые ориентиры</a:t>
                      </a:r>
                      <a:r>
                        <a:rPr lang="ru-RU" sz="2000" b="1" spc="5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воспитания детей на</a:t>
                      </a:r>
                      <a:r>
                        <a:rPr lang="ru-RU" sz="2000" b="1" spc="5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этапе завершения</a:t>
                      </a:r>
                      <a:r>
                        <a:rPr lang="ru-RU" sz="2000" b="1" spc="5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освоения</a:t>
                      </a:r>
                      <a:r>
                        <a:rPr lang="ru-RU" sz="2000" b="1" spc="-1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программы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904323">
                <a:tc>
                  <a:txBody>
                    <a:bodyPr/>
                    <a:lstStyle/>
                    <a:p>
                      <a:pPr marL="9080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Патриотическое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9B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00685">
                        <a:lnSpc>
                          <a:spcPct val="103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Родина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Природа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9B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42620">
                        <a:lnSpc>
                          <a:spcPct val="103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Проявляющий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привязанность к</a:t>
                      </a:r>
                      <a:r>
                        <a:rPr lang="ru-RU" sz="2000" spc="-4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близким</a:t>
                      </a:r>
                      <a:r>
                        <a:rPr lang="ru-RU" sz="2000" spc="-1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людям,</a:t>
                      </a:r>
                    </a:p>
                    <a:p>
                      <a:pPr marL="92075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бережное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отношение</a:t>
                      </a:r>
                    </a:p>
                    <a:p>
                      <a:pPr marL="92075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живому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9B7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353695">
                        <a:lnSpc>
                          <a:spcPct val="103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Любящий</a:t>
                      </a:r>
                      <a:r>
                        <a:rPr lang="ru-RU" sz="200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свою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малую</a:t>
                      </a:r>
                      <a:r>
                        <a:rPr lang="ru-RU" sz="2000" spc="-4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родину и имеющий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представление о своей</a:t>
                      </a:r>
                      <a:r>
                        <a:rPr lang="ru-RU" sz="2000" spc="-4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стране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000" spc="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России,</a:t>
                      </a:r>
                    </a:p>
                    <a:p>
                      <a:pPr marL="92710" marR="203200">
                        <a:lnSpc>
                          <a:spcPct val="103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испытывающий</a:t>
                      </a:r>
                      <a:r>
                        <a:rPr lang="ru-RU" sz="2000" spc="-6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чувство</a:t>
                      </a:r>
                      <a:r>
                        <a:rPr lang="ru-RU" sz="2000" spc="-4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435" dirty="0" smtClean="0"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привязанности</a:t>
                      </a:r>
                      <a:r>
                        <a:rPr lang="ru-RU" sz="2000" spc="-25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 smtClean="0">
                          <a:latin typeface="Times New Roman"/>
                          <a:ea typeface="Times New Roman"/>
                        </a:rPr>
                        <a:t>родному</a:t>
                      </a:r>
                      <a:r>
                        <a:rPr lang="ru-RU" sz="2000" spc="-9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дому,</a:t>
                      </a:r>
                      <a:r>
                        <a:rPr lang="ru-RU" sz="2000" spc="-9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семье,</a:t>
                      </a:r>
                      <a:r>
                        <a:rPr lang="ru-RU" sz="2000" spc="-4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близким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людям.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4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9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187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10663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662473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Решение задач воспитания в рамках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образовательных областей</a:t>
            </a:r>
          </a:p>
          <a:p>
            <a:pPr lvl="0"/>
            <a:endParaRPr lang="ru-RU" sz="2000" dirty="0" smtClean="0"/>
          </a:p>
          <a:p>
            <a:pPr lvl="0"/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950974"/>
          <a:ext cx="8208912" cy="439989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16739"/>
                <a:gridCol w="5092173"/>
              </a:tblGrid>
              <a:tr h="451272">
                <a:tc>
                  <a:txBody>
                    <a:bodyPr/>
                    <a:lstStyle/>
                    <a:p>
                      <a:pPr marL="91440" algn="ct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Образовательная</a:t>
                      </a:r>
                      <a:r>
                        <a:rPr lang="ru-RU" sz="2000" b="1" spc="-90" dirty="0"/>
                        <a:t> </a:t>
                      </a:r>
                      <a:r>
                        <a:rPr lang="ru-RU" sz="2000" b="1" dirty="0"/>
                        <a:t>область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 algn="ct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Ценности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160030">
                <a:tc>
                  <a:txBody>
                    <a:bodyPr/>
                    <a:lstStyle/>
                    <a:p>
                      <a:pPr marL="91440" algn="ctr">
                        <a:lnSpc>
                          <a:spcPct val="103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2000" spc="-10"/>
                        <a:t>Социально-коммуникативное</a:t>
                      </a:r>
                      <a:r>
                        <a:rPr lang="ru-RU" sz="2000" spc="-435"/>
                        <a:t> </a:t>
                      </a:r>
                      <a:r>
                        <a:rPr lang="ru-RU" sz="2000"/>
                        <a:t>развитие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«Родина»,</a:t>
                      </a:r>
                      <a:r>
                        <a:rPr lang="ru-RU" sz="2000" spc="-55" dirty="0"/>
                        <a:t> </a:t>
                      </a:r>
                      <a:r>
                        <a:rPr lang="ru-RU" sz="2000" dirty="0"/>
                        <a:t>«Природа»,</a:t>
                      </a:r>
                      <a:r>
                        <a:rPr lang="ru-RU" sz="2000" spc="-45" dirty="0"/>
                        <a:t> </a:t>
                      </a:r>
                      <a:r>
                        <a:rPr lang="ru-RU" sz="2000" dirty="0"/>
                        <a:t>«Семья»,</a:t>
                      </a:r>
                      <a:r>
                        <a:rPr lang="ru-RU" sz="2000" spc="355" dirty="0"/>
                        <a:t> </a:t>
                      </a:r>
                      <a:r>
                        <a:rPr lang="ru-RU" sz="2000" dirty="0"/>
                        <a:t>«Человек»,</a:t>
                      </a:r>
                    </a:p>
                    <a:p>
                      <a:pPr marL="15938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«Жизнь»,</a:t>
                      </a:r>
                      <a:r>
                        <a:rPr lang="ru-RU" sz="2000" spc="-20" dirty="0"/>
                        <a:t> </a:t>
                      </a:r>
                      <a:r>
                        <a:rPr lang="ru-RU" sz="2000" dirty="0"/>
                        <a:t>«Милосердие»,</a:t>
                      </a:r>
                      <a:r>
                        <a:rPr lang="ru-RU" sz="2000" spc="-40" dirty="0"/>
                        <a:t> </a:t>
                      </a:r>
                      <a:r>
                        <a:rPr lang="ru-RU" sz="2000" dirty="0"/>
                        <a:t>«Добро»,</a:t>
                      </a:r>
                      <a:r>
                        <a:rPr lang="ru-RU" sz="2000" spc="-30" dirty="0"/>
                        <a:t> </a:t>
                      </a:r>
                      <a:r>
                        <a:rPr lang="ru-RU" sz="2000" dirty="0"/>
                        <a:t>«Дружба»,</a:t>
                      </a:r>
                    </a:p>
                    <a:p>
                      <a:pPr marL="15938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spc="-10" dirty="0"/>
                        <a:t>«Сотрудничество»,</a:t>
                      </a:r>
                      <a:r>
                        <a:rPr lang="ru-RU" sz="2000" spc="-95" dirty="0"/>
                        <a:t> </a:t>
                      </a:r>
                      <a:r>
                        <a:rPr lang="ru-RU" sz="2000" spc="-5" dirty="0"/>
                        <a:t>«Труд».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826103">
                <a:tc>
                  <a:txBody>
                    <a:bodyPr/>
                    <a:lstStyle/>
                    <a:p>
                      <a:pPr marL="9144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ru-RU" sz="2000"/>
                        <a:t>Познавательное</a:t>
                      </a:r>
                      <a:r>
                        <a:rPr lang="ru-RU" sz="2000" spc="-45"/>
                        <a:t> </a:t>
                      </a:r>
                      <a:r>
                        <a:rPr lang="ru-RU" sz="2000"/>
                        <a:t>развитие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ru-RU" sz="2000"/>
                        <a:t>«Человек»,</a:t>
                      </a:r>
                      <a:r>
                        <a:rPr lang="ru-RU" sz="2000" spc="-35"/>
                        <a:t> </a:t>
                      </a:r>
                      <a:r>
                        <a:rPr lang="ru-RU" sz="2000"/>
                        <a:t>«Семья»,</a:t>
                      </a:r>
                      <a:r>
                        <a:rPr lang="ru-RU" sz="2000" spc="-25"/>
                        <a:t> </a:t>
                      </a:r>
                      <a:r>
                        <a:rPr lang="ru-RU" sz="2000"/>
                        <a:t>«Познание»,</a:t>
                      </a:r>
                    </a:p>
                    <a:p>
                      <a:pPr marL="15938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/>
                        <a:t>«Родина»</a:t>
                      </a:r>
                      <a:r>
                        <a:rPr lang="ru-RU" sz="2000" spc="-65"/>
                        <a:t> </a:t>
                      </a:r>
                      <a:r>
                        <a:rPr lang="ru-RU" sz="2000"/>
                        <a:t>и</a:t>
                      </a:r>
                      <a:r>
                        <a:rPr lang="ru-RU" sz="2000" spc="-70"/>
                        <a:t> </a:t>
                      </a:r>
                      <a:r>
                        <a:rPr lang="ru-RU" sz="2000"/>
                        <a:t>«Природа»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78764">
                <a:tc>
                  <a:txBody>
                    <a:bodyPr/>
                    <a:lstStyle/>
                    <a:p>
                      <a:pPr marL="9144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ru-RU" sz="2000"/>
                        <a:t>Речевое</a:t>
                      </a:r>
                      <a:r>
                        <a:rPr lang="ru-RU" sz="2000" spc="-50"/>
                        <a:t> </a:t>
                      </a:r>
                      <a:r>
                        <a:rPr lang="ru-RU" sz="2000"/>
                        <a:t>развитие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ru-RU" sz="2000" spc="-10" dirty="0"/>
                        <a:t>«Культура»,</a:t>
                      </a:r>
                      <a:r>
                        <a:rPr lang="ru-RU" sz="2000" spc="-85" dirty="0"/>
                        <a:t> </a:t>
                      </a:r>
                      <a:r>
                        <a:rPr lang="ru-RU" sz="2000" spc="-10" dirty="0"/>
                        <a:t>«Красота»,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826103">
                <a:tc>
                  <a:txBody>
                    <a:bodyPr/>
                    <a:lstStyle/>
                    <a:p>
                      <a:pPr marL="91440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ru-RU" sz="2000"/>
                        <a:t>Художественно-эстетическое</a:t>
                      </a:r>
                    </a:p>
                    <a:p>
                      <a:pPr marL="9144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/>
                        <a:t>развитие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ru-RU" sz="2000"/>
                        <a:t>«Красота»,</a:t>
                      </a:r>
                      <a:r>
                        <a:rPr lang="ru-RU" sz="2000" spc="-115"/>
                        <a:t> </a:t>
                      </a:r>
                      <a:r>
                        <a:rPr lang="ru-RU" sz="2000"/>
                        <a:t>«Культура»,</a:t>
                      </a:r>
                      <a:r>
                        <a:rPr lang="ru-RU" sz="2000" spc="-110"/>
                        <a:t> </a:t>
                      </a:r>
                      <a:r>
                        <a:rPr lang="ru-RU" sz="2000"/>
                        <a:t>«Человек»,</a:t>
                      </a:r>
                      <a:r>
                        <a:rPr lang="ru-RU" sz="2000" spc="-85"/>
                        <a:t> </a:t>
                      </a:r>
                      <a:r>
                        <a:rPr lang="ru-RU" sz="2000"/>
                        <a:t>«Природа»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72058">
                <a:tc>
                  <a:txBody>
                    <a:bodyPr/>
                    <a:lstStyle/>
                    <a:p>
                      <a:pPr marL="91440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ru-RU" sz="2000"/>
                        <a:t>Физическое</a:t>
                      </a:r>
                      <a:r>
                        <a:rPr lang="ru-RU" sz="2000" spc="-40"/>
                        <a:t> </a:t>
                      </a:r>
                      <a:r>
                        <a:rPr lang="ru-RU" sz="2000"/>
                        <a:t>развитие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«Жизнь»,</a:t>
                      </a:r>
                      <a:r>
                        <a:rPr lang="ru-RU" sz="2000" spc="-35" dirty="0"/>
                        <a:t> </a:t>
                      </a:r>
                      <a:r>
                        <a:rPr lang="ru-RU" sz="2000" dirty="0"/>
                        <a:t>«Здоровье»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187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1246</TotalTime>
  <Words>1455</Words>
  <Application>Microsoft Office PowerPoint</Application>
  <PresentationFormat>Экран (4:3)</PresentationFormat>
  <Paragraphs>132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Организация работы по патриотическому воспитанию обучающихся в условиях реализации ФОП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Благодарим за взаимодействие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в детсом саду на всех этапах освоения ФОП</dc:title>
  <dc:creator>Влад</dc:creator>
  <cp:lastModifiedBy>Пользователь</cp:lastModifiedBy>
  <cp:revision>121</cp:revision>
  <dcterms:created xsi:type="dcterms:W3CDTF">2023-08-30T18:19:52Z</dcterms:created>
  <dcterms:modified xsi:type="dcterms:W3CDTF">2024-05-28T08:07:42Z</dcterms:modified>
</cp:coreProperties>
</file>